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9906000" cy="6858000" type="A4"/>
  <p:notesSz cx="7315200" cy="96012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  <p15:guide id="3" orient="horz" pos="2485">
          <p15:clr>
            <a:srgbClr val="A4A3A4"/>
          </p15:clr>
        </p15:guide>
        <p15:guide id="4" pos="34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381" autoAdjust="0"/>
    <p:restoredTop sz="95097" autoAdjust="0"/>
  </p:normalViewPr>
  <p:slideViewPr>
    <p:cSldViewPr snapToGrid="0" snapToObjects="1">
      <p:cViewPr varScale="1">
        <p:scale>
          <a:sx n="63" d="100"/>
          <a:sy n="63" d="100"/>
        </p:scale>
        <p:origin x="1616" y="44"/>
      </p:cViewPr>
      <p:guideLst>
        <p:guide orient="horz" pos="2160"/>
        <p:guide pos="3120"/>
        <p:guide orient="horz" pos="2485"/>
        <p:guide pos="34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5" d="100"/>
          <a:sy n="75" d="100"/>
        </p:scale>
        <p:origin x="403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169921" cy="480059"/>
          </a:xfrm>
          <a:prstGeom prst="rect">
            <a:avLst/>
          </a:prstGeom>
        </p:spPr>
        <p:txBody>
          <a:bodyPr vert="horz" lIns="94623" tIns="47311" rIns="94623" bIns="47311" rtlCol="0"/>
          <a:lstStyle>
            <a:lvl1pPr algn="l">
              <a:defRPr sz="11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143589" y="1"/>
            <a:ext cx="3169921" cy="480059"/>
          </a:xfrm>
          <a:prstGeom prst="rect">
            <a:avLst/>
          </a:prstGeom>
        </p:spPr>
        <p:txBody>
          <a:bodyPr vert="horz" lIns="94623" tIns="47311" rIns="94623" bIns="47311" rtlCol="0"/>
          <a:lstStyle>
            <a:lvl1pPr algn="r">
              <a:defRPr sz="1100"/>
            </a:lvl1pPr>
          </a:lstStyle>
          <a:p>
            <a:fld id="{D039E5FC-5E04-5449-B161-1AC68A8377F8}" type="datetimeFigureOut">
              <a:rPr lang="fr-FR" smtClean="0"/>
              <a:pPr/>
              <a:t>19/02/2026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2" y="9119475"/>
            <a:ext cx="3169921" cy="480059"/>
          </a:xfrm>
          <a:prstGeom prst="rect">
            <a:avLst/>
          </a:prstGeom>
        </p:spPr>
        <p:txBody>
          <a:bodyPr vert="horz" lIns="94623" tIns="47311" rIns="94623" bIns="47311" rtlCol="0" anchor="b"/>
          <a:lstStyle>
            <a:lvl1pPr algn="l">
              <a:defRPr sz="11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143589" y="9119475"/>
            <a:ext cx="3169921" cy="480059"/>
          </a:xfrm>
          <a:prstGeom prst="rect">
            <a:avLst/>
          </a:prstGeom>
        </p:spPr>
        <p:txBody>
          <a:bodyPr vert="horz" lIns="94623" tIns="47311" rIns="94623" bIns="47311" rtlCol="0" anchor="b"/>
          <a:lstStyle>
            <a:lvl1pPr algn="r">
              <a:defRPr sz="1100"/>
            </a:lvl1pPr>
          </a:lstStyle>
          <a:p>
            <a:fld id="{266667A3-005B-E74C-BD0E-F281F3069C4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50958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169921" cy="480059"/>
          </a:xfrm>
          <a:prstGeom prst="rect">
            <a:avLst/>
          </a:prstGeom>
        </p:spPr>
        <p:txBody>
          <a:bodyPr vert="horz" lIns="94623" tIns="47311" rIns="94623" bIns="47311" rtlCol="0"/>
          <a:lstStyle>
            <a:lvl1pPr algn="l">
              <a:defRPr sz="11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143589" y="1"/>
            <a:ext cx="3169921" cy="480059"/>
          </a:xfrm>
          <a:prstGeom prst="rect">
            <a:avLst/>
          </a:prstGeom>
        </p:spPr>
        <p:txBody>
          <a:bodyPr vert="horz" lIns="94623" tIns="47311" rIns="94623" bIns="47311" rtlCol="0"/>
          <a:lstStyle>
            <a:lvl1pPr algn="r">
              <a:defRPr sz="1100"/>
            </a:lvl1pPr>
          </a:lstStyle>
          <a:p>
            <a:fld id="{CF2214F1-BE36-0B4B-9129-E50C0854A7DE}" type="datetimeFigureOut">
              <a:rPr lang="fr-FR" smtClean="0"/>
              <a:pPr/>
              <a:t>19/02/2026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58863" y="720725"/>
            <a:ext cx="519747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23" tIns="47311" rIns="94623" bIns="47311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31520" y="4560572"/>
            <a:ext cx="5852160" cy="4320540"/>
          </a:xfrm>
          <a:prstGeom prst="rect">
            <a:avLst/>
          </a:prstGeom>
        </p:spPr>
        <p:txBody>
          <a:bodyPr vert="horz" lIns="94623" tIns="47311" rIns="94623" bIns="47311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119475"/>
            <a:ext cx="3169921" cy="480059"/>
          </a:xfrm>
          <a:prstGeom prst="rect">
            <a:avLst/>
          </a:prstGeom>
        </p:spPr>
        <p:txBody>
          <a:bodyPr vert="horz" lIns="94623" tIns="47311" rIns="94623" bIns="47311" rtlCol="0" anchor="b"/>
          <a:lstStyle>
            <a:lvl1pPr algn="l">
              <a:defRPr sz="11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143589" y="9119475"/>
            <a:ext cx="3169921" cy="480059"/>
          </a:xfrm>
          <a:prstGeom prst="rect">
            <a:avLst/>
          </a:prstGeom>
        </p:spPr>
        <p:txBody>
          <a:bodyPr vert="horz" lIns="94623" tIns="47311" rIns="94623" bIns="47311" rtlCol="0" anchor="b"/>
          <a:lstStyle>
            <a:lvl1pPr algn="r">
              <a:defRPr sz="1100"/>
            </a:lvl1pPr>
          </a:lstStyle>
          <a:p>
            <a:fld id="{728FAC3B-2AD8-8D45-9D3A-3DDCEE97F07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2911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FAC3B-2AD8-8D45-9D3A-3DDCEE97F076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1147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E5832DDA-E0FA-8549-94F8-9AB5AE18BF6F}" type="datetimeFigureOut">
              <a:rPr lang="fr-FR" smtClean="0"/>
              <a:pPr/>
              <a:t>19/02/2026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384549" y="6356351"/>
            <a:ext cx="3360379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2EE06499-FECF-B347-93CD-781FAEE915B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E5832DDA-E0FA-8549-94F8-9AB5AE18BF6F}" type="datetimeFigureOut">
              <a:rPr lang="fr-FR" smtClean="0"/>
              <a:pPr/>
              <a:t>19/02/2026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2EE06499-FECF-B347-93CD-781FAEE915B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E5832DDA-E0FA-8549-94F8-9AB5AE18BF6F}" type="datetimeFigureOut">
              <a:rPr lang="fr-FR" smtClean="0"/>
              <a:pPr/>
              <a:t>19/02/2026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2EE06499-FECF-B347-93CD-781FAEE915B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E5832DDA-E0FA-8549-94F8-9AB5AE18BF6F}" type="datetimeFigureOut">
              <a:rPr lang="fr-FR" smtClean="0"/>
              <a:pPr/>
              <a:t>19/02/2026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2EE06499-FECF-B347-93CD-781FAEE915B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E5832DDA-E0FA-8549-94F8-9AB5AE18BF6F}" type="datetimeFigureOut">
              <a:rPr lang="fr-FR" smtClean="0"/>
              <a:pPr/>
              <a:t>19/02/2026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2EE06499-FECF-B347-93CD-781FAEE915B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E5832DDA-E0FA-8549-94F8-9AB5AE18BF6F}" type="datetimeFigureOut">
              <a:rPr lang="fr-FR" smtClean="0"/>
              <a:pPr/>
              <a:t>19/02/2026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2EE06499-FECF-B347-93CD-781FAEE915B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E5832DDA-E0FA-8549-94F8-9AB5AE18BF6F}" type="datetimeFigureOut">
              <a:rPr lang="fr-FR" smtClean="0"/>
              <a:pPr/>
              <a:t>19/02/2026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2EE06499-FECF-B347-93CD-781FAEE915B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E5832DDA-E0FA-8549-94F8-9AB5AE18BF6F}" type="datetimeFigureOut">
              <a:rPr lang="fr-FR" smtClean="0"/>
              <a:pPr/>
              <a:t>19/02/2026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2EE06499-FECF-B347-93CD-781FAEE915B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E5832DDA-E0FA-8549-94F8-9AB5AE18BF6F}" type="datetimeFigureOut">
              <a:rPr lang="fr-FR" smtClean="0"/>
              <a:pPr/>
              <a:t>19/02/2026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2EE06499-FECF-B347-93CD-781FAEE915B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E5832DDA-E0FA-8549-94F8-9AB5AE18BF6F}" type="datetimeFigureOut">
              <a:rPr lang="fr-FR" smtClean="0"/>
              <a:pPr/>
              <a:t>19/02/2026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2EE06499-FECF-B347-93CD-781FAEE915B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E5832DDA-E0FA-8549-94F8-9AB5AE18BF6F}" type="datetimeFigureOut">
              <a:rPr lang="fr-FR" smtClean="0"/>
              <a:pPr/>
              <a:t>19/02/2026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2EE06499-FECF-B347-93CD-781FAEE915B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"/>
            <a:ext cx="9906000" cy="98131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30" name="Rectangle 29"/>
          <p:cNvSpPr/>
          <p:nvPr userDrawn="1"/>
        </p:nvSpPr>
        <p:spPr>
          <a:xfrm>
            <a:off x="-1" y="3965812"/>
            <a:ext cx="5327748" cy="2892188"/>
          </a:xfrm>
          <a:prstGeom prst="rect">
            <a:avLst/>
          </a:prstGeom>
          <a:solidFill>
            <a:srgbClr val="FFFFFF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31" name="Rectangle 30"/>
          <p:cNvSpPr/>
          <p:nvPr userDrawn="1"/>
        </p:nvSpPr>
        <p:spPr>
          <a:xfrm>
            <a:off x="5102578" y="1018800"/>
            <a:ext cx="4803422" cy="117626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-1" y="6426200"/>
            <a:ext cx="9906001" cy="431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35" name="ZoneTexte 34"/>
          <p:cNvSpPr txBox="1"/>
          <p:nvPr userDrawn="1"/>
        </p:nvSpPr>
        <p:spPr>
          <a:xfrm>
            <a:off x="3201178" y="6538416"/>
            <a:ext cx="37234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baseline="30000" dirty="0">
                <a:solidFill>
                  <a:srgbClr val="FFFFFF"/>
                </a:solidFill>
                <a:latin typeface="Arial"/>
                <a:cs typeface="Arial"/>
              </a:rPr>
              <a:t>Siège social </a:t>
            </a:r>
            <a:r>
              <a:rPr lang="fr-FR" sz="1200" baseline="30000" dirty="0">
                <a:solidFill>
                  <a:srgbClr val="FFFFFF"/>
                </a:solidFill>
                <a:latin typeface="Arial"/>
                <a:cs typeface="Arial"/>
              </a:rPr>
              <a:t>– 7A rue de Lisbonne 67300 SCHILTIGHEIM - 03 88 56 94 62</a:t>
            </a:r>
          </a:p>
          <a:p>
            <a:pPr algn="ctr"/>
            <a:r>
              <a:rPr lang="fr-FR" sz="1200" baseline="30000" dirty="0">
                <a:solidFill>
                  <a:srgbClr val="FFFFFF"/>
                </a:solidFill>
                <a:latin typeface="Arial"/>
                <a:cs typeface="Arial"/>
              </a:rPr>
              <a:t> info@mp-conseil.com</a:t>
            </a:r>
          </a:p>
        </p:txBody>
      </p:sp>
      <p:pic>
        <p:nvPicPr>
          <p:cNvPr id="22" name="Image 21" descr="MP_logo_blanc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70053" y="266731"/>
            <a:ext cx="2860725" cy="360000"/>
          </a:xfrm>
          <a:prstGeom prst="rect">
            <a:avLst/>
          </a:prstGeom>
        </p:spPr>
      </p:pic>
      <p:pic>
        <p:nvPicPr>
          <p:cNvPr id="23" name="Image 22" descr="picto amo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185909" y="170446"/>
            <a:ext cx="429000" cy="396000"/>
          </a:xfrm>
          <a:prstGeom prst="rect">
            <a:avLst/>
          </a:prstGeom>
        </p:spPr>
      </p:pic>
      <p:sp>
        <p:nvSpPr>
          <p:cNvPr id="15" name="ZoneTexte 14"/>
          <p:cNvSpPr txBox="1"/>
          <p:nvPr userDrawn="1"/>
        </p:nvSpPr>
        <p:spPr>
          <a:xfrm>
            <a:off x="7519575" y="646257"/>
            <a:ext cx="2207131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b="1" kern="1200" cap="all" baseline="3000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Assistance</a:t>
            </a:r>
            <a:r>
              <a:rPr lang="fr-FR" sz="1000" b="1" kern="1200" cap="all" baseline="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</a:t>
            </a:r>
            <a:r>
              <a:rPr lang="fr-FR" sz="1000" b="1" kern="1200" cap="all" baseline="3000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à maîtrise d’ouvrage</a:t>
            </a:r>
          </a:p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b="1" kern="1200" cap="all" baseline="3000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programmation</a:t>
            </a:r>
          </a:p>
        </p:txBody>
      </p:sp>
      <p:sp>
        <p:nvSpPr>
          <p:cNvPr id="13" name="ZoneTexte 19">
            <a:extLst>
              <a:ext uri="{FF2B5EF4-FFF2-40B4-BE49-F238E27FC236}">
                <a16:creationId xmlns:a16="http://schemas.microsoft.com/office/drawing/2014/main" id="{D47F53BA-4D4C-48C8-BCA5-7946DDAB2E9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7163" y="701675"/>
            <a:ext cx="332263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fr-FR" altLang="fr-FR" sz="1500" baseline="30000" dirty="0">
                <a:solidFill>
                  <a:srgbClr val="FFFFFF"/>
                </a:solidFill>
                <a:cs typeface="Arial" panose="020B0604020202020204" pitchFamily="34" charset="0"/>
              </a:rPr>
              <a:t>CONSEIL ET ASSISTANCE À MAÎTRISE D’OUVRAGE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5659928" y="3964345"/>
            <a:ext cx="4013918" cy="268278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ts val="700"/>
              </a:spcBef>
            </a:pPr>
            <a:r>
              <a:rPr lang="fr-FR" sz="1100" b="1" dirty="0">
                <a:latin typeface="Arial"/>
                <a:cs typeface="Arial"/>
              </a:rPr>
              <a:t>LA MISSION MP CONSEIL</a:t>
            </a:r>
          </a:p>
          <a:p>
            <a:pPr algn="just">
              <a:spcBef>
                <a:spcPts val="700"/>
              </a:spcBef>
            </a:pPr>
            <a:r>
              <a:rPr lang="fr-FR" sz="1000" dirty="0">
                <a:latin typeface="Arial"/>
                <a:cs typeface="Arial"/>
              </a:rPr>
              <a:t>La mission MP CONSEIL consiste en la réalisation de concertations en vue de vérifier le dimensionnement des locaux.</a:t>
            </a:r>
          </a:p>
          <a:p>
            <a:pPr algn="just">
              <a:spcBef>
                <a:spcPts val="700"/>
              </a:spcBef>
            </a:pPr>
            <a:r>
              <a:rPr lang="fr-FR" sz="1000" dirty="0">
                <a:latin typeface="Arial"/>
                <a:cs typeface="Arial"/>
              </a:rPr>
              <a:t>Après plusieurs échanges, nous avons accompagné la maîtrise d’ouvrage dans la définition de pistes de mutualisation des espaces en vue d’optimiser les surfaces du projet. Une réflexion a également été engagée du point de vue des subventions qui pourraient être mobilisées.</a:t>
            </a:r>
          </a:p>
          <a:p>
            <a:pPr algn="just">
              <a:spcBef>
                <a:spcPts val="700"/>
              </a:spcBef>
            </a:pPr>
            <a:r>
              <a:rPr lang="fr-FR" sz="1000" dirty="0">
                <a:latin typeface="Arial"/>
                <a:cs typeface="Arial"/>
              </a:rPr>
              <a:t>Nous élaborons le programme technique détaillé à destination du maître d’œuvre et assisterons la MOA dans la désignation de celui-ci.</a:t>
            </a:r>
          </a:p>
          <a:p>
            <a:pPr algn="just">
              <a:spcBef>
                <a:spcPts val="700"/>
              </a:spcBef>
            </a:pPr>
            <a:r>
              <a:rPr lang="fr-FR" sz="1000" dirty="0">
                <a:latin typeface="Arial"/>
                <a:cs typeface="Arial"/>
              </a:rPr>
              <a:t>Le suivi des études de conception a permis à MP CONSEIL d’apporter les conseils au MOA afin de maîtriser les évolutions du projet tout au long des études.</a:t>
            </a:r>
          </a:p>
          <a:p>
            <a:pPr algn="just">
              <a:spcBef>
                <a:spcPts val="700"/>
              </a:spcBef>
            </a:pPr>
            <a:endParaRPr lang="fr-FR" sz="1000" dirty="0">
              <a:latin typeface="Arial"/>
              <a:cs typeface="Arial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60255" y="3955643"/>
            <a:ext cx="5229307" cy="240065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ts val="700"/>
              </a:spcBef>
            </a:pPr>
            <a:r>
              <a:rPr lang="fr-FR" sz="1100" b="1" dirty="0">
                <a:latin typeface="Arial"/>
                <a:cs typeface="Arial"/>
              </a:rPr>
              <a:t>LE PROJET</a:t>
            </a:r>
          </a:p>
          <a:p>
            <a:pPr algn="just">
              <a:spcBef>
                <a:spcPts val="700"/>
              </a:spcBef>
            </a:pPr>
            <a:r>
              <a:rPr lang="fr-FR" sz="1000" dirty="0">
                <a:latin typeface="Arial"/>
                <a:cs typeface="Arial"/>
              </a:rPr>
              <a:t>La commune envisage le regroupement des locaux d’accueil scolaire, périscolaire et restauration en un même lieu, par une opération de rénovation et extension de l’École primaire « Les Gentianes » qui permettra de répondre aux nouveaux besoins scolaires.</a:t>
            </a:r>
          </a:p>
          <a:p>
            <a:pPr algn="just">
              <a:spcBef>
                <a:spcPts val="700"/>
              </a:spcBef>
            </a:pPr>
            <a:r>
              <a:rPr lang="fr-FR" sz="1000" dirty="0">
                <a:latin typeface="Arial"/>
                <a:cs typeface="Arial"/>
              </a:rPr>
              <a:t>Le projet consiste en la restructuration du bâtiment existant et la construction d’une extension en vue de permettre :</a:t>
            </a:r>
          </a:p>
          <a:p>
            <a:pPr algn="just">
              <a:spcBef>
                <a:spcPts val="700"/>
              </a:spcBef>
            </a:pPr>
            <a:r>
              <a:rPr lang="fr-FR" sz="1000" dirty="0">
                <a:latin typeface="Arial"/>
                <a:cs typeface="Arial"/>
              </a:rPr>
              <a:t>- L’accueil de 275 enfants répartis en 4 salles de classes maternelles et 7 salles de classe élémentaires;</a:t>
            </a:r>
          </a:p>
          <a:p>
            <a:pPr algn="just">
              <a:spcBef>
                <a:spcPts val="700"/>
              </a:spcBef>
            </a:pPr>
            <a:r>
              <a:rPr lang="fr-FR" sz="1000" dirty="0">
                <a:latin typeface="Arial"/>
                <a:cs typeface="Arial"/>
              </a:rPr>
              <a:t>- La construction d’un périscolaire pour l’accueil de 75 enfants;</a:t>
            </a:r>
          </a:p>
          <a:p>
            <a:pPr algn="just">
              <a:spcBef>
                <a:spcPts val="700"/>
              </a:spcBef>
            </a:pPr>
            <a:r>
              <a:rPr lang="fr-FR" sz="1000" dirty="0">
                <a:latin typeface="Arial"/>
                <a:cs typeface="Arial"/>
              </a:rPr>
              <a:t>- La création d’une restauration permettant d’accueillir 170 repas, en liaison froide</a:t>
            </a:r>
          </a:p>
          <a:p>
            <a:pPr algn="just">
              <a:spcBef>
                <a:spcPts val="700"/>
              </a:spcBef>
            </a:pPr>
            <a:r>
              <a:rPr lang="fr-FR" sz="1000" dirty="0">
                <a:latin typeface="Arial"/>
                <a:cs typeface="Arial"/>
              </a:rPr>
              <a:t>Les travaux se dérouleront en site occupé, phase indispensable pour maintenir l’activité scolaire.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657792" y="1028728"/>
            <a:ext cx="4236653" cy="1168910"/>
          </a:xfrm>
          <a:prstGeom prst="rect">
            <a:avLst/>
          </a:prstGeom>
          <a:noFill/>
        </p:spPr>
        <p:txBody>
          <a:bodyPr wrap="square" l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400" b="1" dirty="0">
                <a:solidFill>
                  <a:schemeClr val="bg1"/>
                </a:solidFill>
                <a:latin typeface="Arial Bold"/>
                <a:cs typeface="Arial Bold"/>
              </a:rPr>
              <a:t>Rénovation/extension de l’école des Gentianes  </a:t>
            </a:r>
          </a:p>
          <a:p>
            <a:r>
              <a:rPr lang="fr-FR" sz="1400" b="1" dirty="0">
                <a:solidFill>
                  <a:schemeClr val="bg1"/>
                </a:solidFill>
                <a:latin typeface="Arial Bold"/>
                <a:cs typeface="Arial Bold"/>
              </a:rPr>
              <a:t>Commune de Le </a:t>
            </a:r>
            <a:r>
              <a:rPr lang="fr-FR" sz="1400" b="1" dirty="0" err="1">
                <a:solidFill>
                  <a:schemeClr val="bg1"/>
                </a:solidFill>
                <a:latin typeface="Arial Bold"/>
                <a:cs typeface="Arial Bold"/>
              </a:rPr>
              <a:t>Russey</a:t>
            </a:r>
            <a:r>
              <a:rPr lang="fr-FR" sz="1400" b="1" dirty="0">
                <a:solidFill>
                  <a:schemeClr val="bg1"/>
                </a:solidFill>
                <a:latin typeface="Arial Bold"/>
                <a:cs typeface="Arial Bold"/>
              </a:rPr>
              <a:t> (25)</a:t>
            </a:r>
          </a:p>
          <a:p>
            <a:endParaRPr lang="fr-FR" sz="1400" b="1" dirty="0">
              <a:solidFill>
                <a:schemeClr val="bg1"/>
              </a:solidFill>
              <a:latin typeface="Arial Bold"/>
              <a:cs typeface="Arial Bold"/>
            </a:endParaRPr>
          </a:p>
          <a:p>
            <a:endParaRPr lang="fr-FR" sz="1400" b="1" dirty="0">
              <a:solidFill>
                <a:schemeClr val="bg1"/>
              </a:solidFill>
              <a:latin typeface="Arial Bold"/>
              <a:cs typeface="Arial Bold"/>
            </a:endParaRPr>
          </a:p>
          <a:p>
            <a:r>
              <a:rPr lang="fr-FR" sz="99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TIDLØS architecture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643626" y="2223128"/>
            <a:ext cx="4122674" cy="162095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ts val="400"/>
              </a:spcBef>
            </a:pPr>
            <a:r>
              <a:rPr lang="fr-FR" sz="1000" b="1" i="1" dirty="0">
                <a:latin typeface="Arial"/>
                <a:cs typeface="Arial"/>
              </a:rPr>
              <a:t>Aménagement partiel du R+1 de l’école existante, réflexion sur la rénovation énergétique des locaux avec optimisation du bâtiment existant. Construction d’un périscolaire de 75 places et d’une restauration scolaire pour 170 repas.</a:t>
            </a:r>
          </a:p>
          <a:p>
            <a:pPr>
              <a:spcBef>
                <a:spcPts val="400"/>
              </a:spcBef>
            </a:pPr>
            <a:r>
              <a:rPr lang="fr-FR" sz="1000" b="1" i="1" dirty="0">
                <a:latin typeface="Arial"/>
                <a:cs typeface="Arial"/>
              </a:rPr>
              <a:t>Surface prévue : 2 136 m² </a:t>
            </a:r>
          </a:p>
          <a:p>
            <a:pPr>
              <a:spcBef>
                <a:spcPts val="400"/>
              </a:spcBef>
            </a:pPr>
            <a:r>
              <a:rPr lang="fr-FR" sz="1000" b="1" i="1" dirty="0">
                <a:latin typeface="Arial"/>
                <a:cs typeface="Arial"/>
              </a:rPr>
              <a:t>Année de la mission : 2024 - 2026</a:t>
            </a:r>
          </a:p>
          <a:p>
            <a:pPr>
              <a:spcBef>
                <a:spcPts val="400"/>
              </a:spcBef>
            </a:pPr>
            <a:r>
              <a:rPr lang="fr-FR" sz="1000" b="1" i="1" dirty="0">
                <a:latin typeface="Arial"/>
                <a:cs typeface="Arial"/>
              </a:rPr>
              <a:t>Budget : 3,5 M€ HT </a:t>
            </a:r>
          </a:p>
          <a:p>
            <a:pPr>
              <a:spcBef>
                <a:spcPts val="400"/>
              </a:spcBef>
            </a:pPr>
            <a:r>
              <a:rPr lang="fr-FR" sz="1000" b="1" i="1" dirty="0">
                <a:latin typeface="Arial"/>
                <a:cs typeface="Arial"/>
              </a:rPr>
              <a:t>Missions MP CONSEIL : Faisabilité / Programmation / Choix MOE / Suivi études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8936" y="3450780"/>
            <a:ext cx="20283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i="1" dirty="0">
                <a:solidFill>
                  <a:schemeClr val="bg1"/>
                </a:solidFill>
              </a:rPr>
              <a:t>©Agence GEOFFROY ARCHITECTES</a:t>
            </a:r>
            <a:endParaRPr lang="fr-FR" sz="1000" b="1" dirty="0">
              <a:solidFill>
                <a:schemeClr val="bg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25046C5-42FD-3BC9-FA30-40D512A8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1740" r="1740"/>
          <a:stretch/>
        </p:blipFill>
        <p:spPr bwMode="auto">
          <a:xfrm>
            <a:off x="11555" y="1024163"/>
            <a:ext cx="5419726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-71526" y="369386"/>
            <a:ext cx="1506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/>
          </a:p>
          <a:p>
            <a:r>
              <a:rPr lang="fr-FR" dirty="0"/>
              <a:t> </a:t>
            </a:r>
            <a:r>
              <a:rPr lang="fr-FR" sz="800" dirty="0"/>
              <a:t>© </a:t>
            </a:r>
            <a:r>
              <a:rPr lang="fr-FR" sz="900" dirty="0"/>
              <a:t>TIDLØS architecture</a:t>
            </a:r>
            <a:endParaRPr lang="fr-FR" sz="9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fde2e54-8daf-4353-bd18-5b9edf8a4aa7">
      <Terms xmlns="http://schemas.microsoft.com/office/infopath/2007/PartnerControls"/>
    </lcf76f155ced4ddcb4097134ff3c332f>
    <TaxCatchAll xmlns="953b050b-4483-4906-83e1-217a1d206a4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C647820AB84F4C9C9AF32072B9010D" ma:contentTypeVersion="16" ma:contentTypeDescription="Create a new document." ma:contentTypeScope="" ma:versionID="5a5cfad306347d4af7dbde0ec24cb90e">
  <xsd:schema xmlns:xsd="http://www.w3.org/2001/XMLSchema" xmlns:xs="http://www.w3.org/2001/XMLSchema" xmlns:p="http://schemas.microsoft.com/office/2006/metadata/properties" xmlns:ns2="bfde2e54-8daf-4353-bd18-5b9edf8a4aa7" xmlns:ns3="953b050b-4483-4906-83e1-217a1d206a41" targetNamespace="http://schemas.microsoft.com/office/2006/metadata/properties" ma:root="true" ma:fieldsID="b55157faa73fee276f908d4ac000da5a" ns2:_="" ns3:_="">
    <xsd:import namespace="bfde2e54-8daf-4353-bd18-5b9edf8a4aa7"/>
    <xsd:import namespace="953b050b-4483-4906-83e1-217a1d206a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de2e54-8daf-4353-bd18-5b9edf8a4a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4683838b-3a31-4095-9a2c-80fd0d8507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3b050b-4483-4906-83e1-217a1d206a4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fd79be8a-7961-4397-98c0-b5eebfbe8831}" ma:internalName="TaxCatchAll" ma:showField="CatchAllData" ma:web="953b050b-4483-4906-83e1-217a1d206a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CB08D46-0F21-45D5-B45F-A8A5C1EDEEE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F6001E-1578-4D67-A0A9-41C0538E4953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bfde2e54-8daf-4353-bd18-5b9edf8a4aa7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953b050b-4483-4906-83e1-217a1d206a4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FE5BE2C-8731-4792-AA8D-C6B4A969D2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de2e54-8daf-4353-bd18-5b9edf8a4aa7"/>
    <ds:schemaRef ds:uri="953b050b-4483-4906-83e1-217a1d206a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762</TotalTime>
  <Words>332</Words>
  <Application>Microsoft Office PowerPoint</Application>
  <PresentationFormat>Format A4 (210 x 297 mm)</PresentationFormat>
  <Paragraphs>27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Arial Bold</vt:lpstr>
      <vt:lpstr>Calibri</vt:lpstr>
      <vt:lpstr>Thème Office</vt:lpstr>
      <vt:lpstr>Présentation PowerPoint</vt:lpstr>
    </vt:vector>
  </TitlesOfParts>
  <Company>Pom One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Nicolas Heydt</dc:creator>
  <cp:lastModifiedBy>Jessica  WEILAND</cp:lastModifiedBy>
  <cp:revision>162</cp:revision>
  <cp:lastPrinted>2026-02-17T14:22:51Z</cp:lastPrinted>
  <dcterms:created xsi:type="dcterms:W3CDTF">2012-09-14T08:35:16Z</dcterms:created>
  <dcterms:modified xsi:type="dcterms:W3CDTF">2026-02-19T13:57:58Z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0x01010079C647820AB84F4C9C9AF32072B9010D</vt:lpwstr>
  </property>
  <property fmtid="{D5CDD505-2E9C-101B-9397-08002B2CF9AE}" pid="3" name="Order">
    <vt:r8>32800</vt:r8>
  </property>
  <property fmtid="{D5CDD505-2E9C-101B-9397-08002B2CF9AE}" pid="4" name="MediaServiceImageTags">
    <vt:lpwstr/>
  </property>
</Properties>
</file>